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3"/>
  </p:sldMasterIdLst>
  <p:notesMasterIdLst>
    <p:notesMasterId r:id="rId5"/>
  </p:notesMasterIdLst>
  <p:handoutMasterIdLst>
    <p:handoutMasterId r:id="rId21"/>
  </p:handoutMasterIdLst>
  <p:sldIdLst>
    <p:sldId id="1680" r:id="rId4"/>
    <p:sldId id="1741" r:id="rId6"/>
    <p:sldId id="1688" r:id="rId7"/>
    <p:sldId id="1689" r:id="rId8"/>
    <p:sldId id="1764" r:id="rId9"/>
    <p:sldId id="1691" r:id="rId10"/>
    <p:sldId id="1692" r:id="rId11"/>
    <p:sldId id="1765" r:id="rId12"/>
    <p:sldId id="1766" r:id="rId13"/>
    <p:sldId id="1767" r:id="rId14"/>
    <p:sldId id="1768" r:id="rId15"/>
    <p:sldId id="1769" r:id="rId16"/>
    <p:sldId id="1770" r:id="rId17"/>
    <p:sldId id="1702" r:id="rId18"/>
    <p:sldId id="1712" r:id="rId19"/>
    <p:sldId id="1709" r:id="rId20"/>
  </p:sldIdLst>
  <p:sldSz cx="12192000" cy="6858000"/>
  <p:notesSz cx="6858000" cy="9144000"/>
  <p:embeddedFontLst>
    <p:embeddedFont>
      <p:font typeface="方正公文小标宋" panose="02000500000000000000" charset="-12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94B85"/>
    <a:srgbClr val="B0E866"/>
    <a:srgbClr val="3B569B"/>
    <a:srgbClr val="183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4512" autoAdjust="0"/>
  </p:normalViewPr>
  <p:slideViewPr>
    <p:cSldViewPr snapToGrid="0" showGuides="1">
      <p:cViewPr varScale="1">
        <p:scale>
          <a:sx n="67" d="100"/>
          <a:sy n="67" d="100"/>
        </p:scale>
        <p:origin x="456" y="48"/>
      </p:cViewPr>
      <p:guideLst>
        <p:guide orient="horz" pos="21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B3D15-EE64-44BC-B58D-A738C9797D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0D0CD-EC6F-4257-95EC-F1F5CD3446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686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3686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charset="0"/>
                <a:ea typeface="宋体" pitchFamily="2" charset="-122"/>
              </a:rPr>
            </a:fld>
            <a:endParaRPr lang="zh-CN" altLang="en-US" sz="1200" dirty="0">
              <a:latin typeface="Calibri" panose="020F050202020403020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0D0CD-EC6F-4257-95EC-F1F5CD344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0D0CD-EC6F-4257-95EC-F1F5CD3446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686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3686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charset="0"/>
                <a:ea typeface="宋体" pitchFamily="2" charset="-122"/>
              </a:rPr>
            </a:fld>
            <a:endParaRPr lang="zh-CN" altLang="en-US" sz="1200" dirty="0">
              <a:latin typeface="Calibri" panose="020F050202020403020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4.emf"/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emf"/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00800"/>
            <a:ext cx="18288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3173" y="953"/>
            <a:ext cx="12185653" cy="685673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2457" y="6349610"/>
            <a:ext cx="2698594" cy="316741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7031" y="6349610"/>
            <a:ext cx="3957939" cy="316741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09291" y="6349610"/>
            <a:ext cx="2698594" cy="316741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8"/>
            </p:custDataLst>
          </p:nvPr>
        </p:nvSpPr>
        <p:spPr>
          <a:xfrm>
            <a:off x="891693" y="3932463"/>
            <a:ext cx="4569656" cy="370136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90204" pitchFamily="34" charset="0"/>
              <a:buNone/>
              <a:defRPr sz="2000" b="0" spc="2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90204" pitchFamily="34" charset="0"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9"/>
            </p:custDataLst>
          </p:nvPr>
        </p:nvSpPr>
        <p:spPr>
          <a:xfrm>
            <a:off x="891693" y="2556038"/>
            <a:ext cx="4569656" cy="1171993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90204" pitchFamily="34" charset="0"/>
              <a:buNone/>
              <a:defRPr sz="6595" b="0" spc="700">
                <a:solidFill>
                  <a:schemeClr val="bg1"/>
                </a:solidFill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cxnSp>
        <p:nvCxnSpPr>
          <p:cNvPr id="20" name="直接连接符 19"/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3" name="十字形 22"/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651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2569759" y="2028114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2569759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0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2979" y="2028114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文本占位符 21"/>
          <p:cNvSpPr>
            <a:spLocks noGrp="1"/>
          </p:cNvSpPr>
          <p:nvPr>
            <p:ph type="body" sz="quarter" idx="16" hasCustomPrompt="1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2569759" y="3329661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2" name="文本占位符 17"/>
          <p:cNvSpPr>
            <a:spLocks noGrp="1"/>
          </p:cNvSpPr>
          <p:nvPr>
            <p:ph type="body" sz="quarter" idx="19" hasCustomPrompt="1"/>
          </p:nvPr>
        </p:nvSpPr>
        <p:spPr>
          <a:xfrm>
            <a:off x="7152979" y="3329661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3" name="文本占位符 21"/>
          <p:cNvSpPr>
            <a:spLocks noGrp="1"/>
          </p:cNvSpPr>
          <p:nvPr>
            <p:ph type="body" sz="quarter" idx="20" hasCustomPrompt="1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5" name="文本占位符 17"/>
          <p:cNvSpPr>
            <a:spLocks noGrp="1"/>
          </p:cNvSpPr>
          <p:nvPr>
            <p:ph type="body" sz="quarter" idx="21" hasCustomPrompt="1"/>
          </p:nvPr>
        </p:nvSpPr>
        <p:spPr>
          <a:xfrm>
            <a:off x="2569759" y="4712488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6" name="文本占位符 21"/>
          <p:cNvSpPr>
            <a:spLocks noGrp="1"/>
          </p:cNvSpPr>
          <p:nvPr>
            <p:ph type="body" sz="quarter" idx="22" hasCustomPrompt="1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8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7152979" y="4712488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9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51"/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51"/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51"/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51"/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51"/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51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58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17"/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0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61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17"/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3" name="文本占位符 21"/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  <p:sp>
        <p:nvSpPr>
          <p:cNvPr id="64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17"/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66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矩形 20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/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/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  <a:endParaRPr lang="zh-CN" altLang="en-US" dirty="0"/>
          </a:p>
        </p:txBody>
      </p:sp>
      <p:pic>
        <p:nvPicPr>
          <p:cNvPr id="56" name="图片 5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/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-3520096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63" name="Rectangle 51"/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3"/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4"/>
            <p:cNvSpPr/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5"/>
            <p:cNvSpPr/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6"/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7"/>
            <p:cNvSpPr/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58"/>
            <p:cNvSpPr/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59"/>
            <p:cNvSpPr/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0"/>
            <p:cNvSpPr/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1"/>
            <p:cNvSpPr/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2"/>
            <p:cNvSpPr/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3"/>
            <p:cNvSpPr/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4"/>
            <p:cNvSpPr/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5"/>
            <p:cNvSpPr/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6"/>
            <p:cNvSpPr/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7"/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8"/>
            <p:cNvSpPr/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69"/>
            <p:cNvSpPr/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0"/>
            <p:cNvSpPr/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altLang="en-US" sz="8000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/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D427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8" name="直接连接符 17"/>
          <p:cNvCxnSpPr/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8"/>
            <a:stretch>
              <a:fillRect/>
            </a:stretch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有什么想对作者说的吗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对模板还有更好的建议或者使用方面的困惑吗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欢迎加入模板公测</a:t>
              </a:r>
              <a:r>
                <a:rPr lang="en-US" altLang="zh-CN" dirty="0"/>
                <a:t>QQ</a:t>
              </a:r>
              <a:r>
                <a:rPr lang="zh-CN" altLang="en-US" dirty="0"/>
                <a:t>群</a:t>
              </a:r>
              <a:r>
                <a:rPr lang="en-US" altLang="zh-CN" dirty="0"/>
                <a:t>~(</a:t>
              </a:r>
              <a:r>
                <a:rPr lang="zh-CN" altLang="en-US" dirty="0"/>
                <a:t>群号：</a:t>
              </a:r>
              <a:r>
                <a:rPr lang="en-US" altLang="zh-CN" dirty="0"/>
                <a:t>521252309)</a:t>
              </a:r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/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5"/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5"/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5"/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5"/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5"/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椭圆 2"/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  <a:endParaRPr lang="zh-CN" altLang="en-US" dirty="0"/>
          </a:p>
        </p:txBody>
      </p:sp>
      <p:sp>
        <p:nvSpPr>
          <p:cNvPr id="31" name="文本占位符 26"/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  <a:endParaRPr lang="zh-CN" altLang="en-US" dirty="0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  <a:endParaRPr lang="zh-CN" altLang="en-US" dirty="0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2708535" y="1822324"/>
            <a:ext cx="7728532" cy="3693073"/>
            <a:chOff x="2665485" y="1700404"/>
            <a:chExt cx="7728532" cy="3693073"/>
          </a:xfrm>
        </p:grpSpPr>
        <p:sp>
          <p:nvSpPr>
            <p:cNvPr id="3" name="矩形 2"/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4"/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/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6013765" y="3118681"/>
            <a:ext cx="24950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5"/>
          <p:cNvSpPr/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Freeform 46"/>
          <p:cNvSpPr/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Freeform 47"/>
          <p:cNvSpPr/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Freeform 48"/>
          <p:cNvSpPr/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Rectangle 50"/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51"/>
          <p:cNvSpPr/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Oval 54"/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Oval 55"/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Oval 56"/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Oval 57"/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Freeform 58"/>
          <p:cNvSpPr/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Oval 61"/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Oval 62"/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Oval 63"/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Oval 64"/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Oval 65"/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Oval 66"/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Oval 67"/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Oval 68"/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Freeform 69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Freeform 70"/>
          <p:cNvSpPr/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Oval 71"/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Freeform 72"/>
          <p:cNvSpPr/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Freeform 75"/>
          <p:cNvSpPr/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Freeform 76"/>
          <p:cNvSpPr/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Oval 77"/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1828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/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Freeform 45"/>
            <p:cNvSpPr/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Freeform 46"/>
            <p:cNvSpPr/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Freeform 47"/>
            <p:cNvSpPr/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Freeform 48"/>
            <p:cNvSpPr/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Rectangle 50"/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Freeform 51"/>
            <p:cNvSpPr/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Oval 54"/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Oval 55"/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Oval 56"/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Oval 57"/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Freeform 58"/>
            <p:cNvSpPr/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1828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/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/>
          <p:cNvSpPr>
            <a:spLocks noGrp="1" noChangeAspect="1"/>
          </p:cNvSpPr>
          <p:nvPr>
            <p:ph sz="quarter" idx="11" hasCustomPrompt="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8.png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8.png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12.jpeg"/><Relationship Id="rId5" Type="http://schemas.openxmlformats.org/officeDocument/2006/relationships/tags" Target="../tags/tag13.xml"/><Relationship Id="rId4" Type="http://schemas.openxmlformats.org/officeDocument/2006/relationships/image" Target="../media/image11.jpeg"/><Relationship Id="rId3" Type="http://schemas.openxmlformats.org/officeDocument/2006/relationships/tags" Target="../tags/tag12.xml"/><Relationship Id="rId2" Type="http://schemas.openxmlformats.org/officeDocument/2006/relationships/image" Target="../media/image10.jpeg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A_图片 56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32080" y="-43180"/>
            <a:ext cx="12324080" cy="69894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0" name="PA_矩形 619"/>
          <p:cNvSpPr/>
          <p:nvPr>
            <p:custDataLst>
              <p:tags r:id="rId3"/>
            </p:custDataLst>
          </p:nvPr>
        </p:nvSpPr>
        <p:spPr>
          <a:xfrm>
            <a:off x="-72390" y="1309370"/>
            <a:ext cx="12263755" cy="2926080"/>
          </a:xfrm>
          <a:prstGeom prst="rect">
            <a:avLst/>
          </a:prstGeom>
          <a:solidFill>
            <a:srgbClr val="1B4F7F"/>
          </a:solidFill>
          <a:ln>
            <a:solidFill>
              <a:srgbClr val="3B569B"/>
            </a:solidFill>
          </a:ln>
          <a:effectLst>
            <a:outerShdw blurRad="50800" dist="50800" dir="5400000" sx="94000" sy="94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843" name="PA_文本框 7"/>
          <p:cNvSpPr/>
          <p:nvPr>
            <p:custDataLst>
              <p:tags r:id="rId4"/>
            </p:custDataLst>
          </p:nvPr>
        </p:nvSpPr>
        <p:spPr>
          <a:xfrm>
            <a:off x="1360803" y="2375572"/>
            <a:ext cx="946721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54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微软雅黑" panose="020B0503020204020204" pitchFamily="34" charset="-122"/>
              </a:rPr>
              <a:t>ICE2607</a:t>
            </a:r>
            <a:r>
              <a:rPr lang="zh-CN" altLang="en-US" sz="54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微软雅黑" panose="020B0503020204020204" pitchFamily="34" charset="-122"/>
              </a:rPr>
              <a:t>大作业</a:t>
            </a:r>
            <a:r>
              <a:rPr lang="en-US" altLang="zh-CN" sz="54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微软雅黑" panose="020B0503020204020204" pitchFamily="34" charset="-122"/>
              </a:rPr>
              <a:t>  </a:t>
            </a:r>
            <a:r>
              <a:rPr lang="zh-CN" altLang="en-US" sz="54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微软雅黑" panose="020B0503020204020204" pitchFamily="34" charset="-122"/>
              </a:rPr>
              <a:t>车牌识别系统</a:t>
            </a:r>
            <a:endParaRPr lang="zh-CN" altLang="en-US" sz="5400" b="1" dirty="0" err="1" smtClean="0">
              <a:solidFill>
                <a:schemeClr val="accent6">
                  <a:lumMod val="20000"/>
                  <a:lumOff val="80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35844" name="PA_文本框 7"/>
          <p:cNvSpPr/>
          <p:nvPr>
            <p:custDataLst>
              <p:tags r:id="rId5"/>
            </p:custDataLst>
          </p:nvPr>
        </p:nvSpPr>
        <p:spPr>
          <a:xfrm>
            <a:off x="2153920" y="4537075"/>
            <a:ext cx="7884795" cy="12966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2800" b="1" dirty="0" smtClean="0">
                <a:solidFill>
                  <a:schemeClr val="tx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cny123222	zaan-lee	ephuon	gg-bond12	ykxin</a:t>
            </a:r>
            <a:endParaRPr lang="en-US" altLang="zh-CN" sz="2800" b="1" dirty="0" smtClean="0">
              <a:solidFill>
                <a:schemeClr val="tx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2800" b="1" dirty="0" smtClean="0">
                <a:solidFill>
                  <a:schemeClr val="tx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2025</a:t>
            </a:r>
            <a:r>
              <a:rPr lang="zh-CN" altLang="en-US" sz="2800" b="1" dirty="0" smtClean="0">
                <a:solidFill>
                  <a:schemeClr val="tx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年</a:t>
            </a:r>
            <a:r>
              <a:rPr lang="en-US" altLang="zh-CN" sz="2800" b="1" dirty="0" smtClean="0">
                <a:solidFill>
                  <a:schemeClr val="tx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tx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月</a:t>
            </a:r>
            <a:r>
              <a:rPr lang="en-US" altLang="zh-CN" sz="2800" b="1" dirty="0" smtClean="0">
                <a:solidFill>
                  <a:schemeClr val="tx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15</a:t>
            </a:r>
            <a:r>
              <a:rPr lang="zh-CN" altLang="en-US" sz="2800" b="1" dirty="0" smtClean="0">
                <a:solidFill>
                  <a:schemeClr val="tx2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微软雅黑" panose="020B0503020204020204" pitchFamily="34" charset="-122"/>
              </a:rPr>
              <a:t>日</a:t>
            </a:r>
            <a:endParaRPr lang="zh-CN" altLang="en-US" sz="2800" b="1" dirty="0" smtClean="0">
              <a:solidFill>
                <a:schemeClr val="tx2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B5DFD-455F-4E38-9FB4-0951D6E7E481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校徽 蓝色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" y="147955"/>
            <a:ext cx="984885" cy="984885"/>
          </a:xfrm>
          <a:prstGeom prst="rect">
            <a:avLst/>
          </a:prstGeom>
        </p:spPr>
      </p:pic>
    </p:spTree>
  </p:cSld>
  <p:clrMapOvr>
    <a:masterClrMapping/>
  </p:clrMapOvr>
  <p:transition spd="slow" advTm="763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6. </a:t>
            </a:r>
            <a:r>
              <a:rPr lang="zh-CN" altLang="en-US" dirty="0" smtClean="0">
                <a:sym typeface="+mn-ea"/>
              </a:rPr>
              <a:t>车牌识别</a:t>
            </a:r>
            <a:r>
              <a:rPr lang="en-US" altLang="zh-CN" dirty="0" smtClean="0">
                <a:sym typeface="+mn-ea"/>
              </a:rPr>
              <a:t>-</a:t>
            </a:r>
            <a:r>
              <a:rPr lang="zh-CN" altLang="en-US" dirty="0" smtClean="0">
                <a:sym typeface="+mn-ea"/>
              </a:rPr>
              <a:t>字符分割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44824"/>
          <a:stretch>
            <a:fillRect/>
          </a:stretch>
        </p:blipFill>
        <p:spPr>
          <a:xfrm>
            <a:off x="452120" y="1537335"/>
            <a:ext cx="6337935" cy="3783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2464" t="53861" r="16231" b="6157"/>
          <a:stretch>
            <a:fillRect/>
          </a:stretch>
        </p:blipFill>
        <p:spPr>
          <a:xfrm>
            <a:off x="6878955" y="2058035"/>
            <a:ext cx="4519295" cy="2741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0"/>
    </mc:Choice>
    <mc:Fallback>
      <p:transition spd="slow" advTm="257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6. </a:t>
            </a:r>
            <a:r>
              <a:rPr lang="zh-CN" altLang="en-US" dirty="0" smtClean="0">
                <a:sym typeface="+mn-ea"/>
              </a:rPr>
              <a:t>车牌识别</a:t>
            </a:r>
            <a:r>
              <a:rPr lang="en-US" altLang="zh-CN" dirty="0" smtClean="0">
                <a:sym typeface="+mn-ea"/>
              </a:rPr>
              <a:t>-ResNet</a:t>
            </a:r>
            <a:r>
              <a:rPr lang="zh-CN" altLang="en-US" dirty="0" smtClean="0">
                <a:sym typeface="+mn-ea"/>
              </a:rPr>
              <a:t>字符识别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150" y="1771650"/>
            <a:ext cx="9639300" cy="356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0"/>
    </mc:Choice>
    <mc:Fallback>
      <p:transition spd="slow" advTm="257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6. </a:t>
            </a:r>
            <a:r>
              <a:rPr lang="zh-CN" altLang="en-US" dirty="0" smtClean="0">
                <a:sym typeface="+mn-ea"/>
              </a:rPr>
              <a:t>车牌识别</a:t>
            </a:r>
            <a:r>
              <a:rPr lang="en-US" altLang="zh-CN" dirty="0" smtClean="0">
                <a:sym typeface="+mn-ea"/>
              </a:rPr>
              <a:t>-RapidOCR</a:t>
            </a:r>
            <a:r>
              <a:rPr lang="zh-CN" altLang="en-US" dirty="0" smtClean="0">
                <a:sym typeface="+mn-ea"/>
              </a:rPr>
              <a:t>识别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435" y="1210310"/>
            <a:ext cx="6908800" cy="50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0"/>
    </mc:Choice>
    <mc:Fallback>
      <p:transition spd="slow" advTm="257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7. </a:t>
            </a:r>
            <a:r>
              <a:rPr lang="zh-CN" altLang="en-US" dirty="0" smtClean="0">
                <a:sym typeface="+mn-ea"/>
              </a:rPr>
              <a:t>图形化</a:t>
            </a:r>
            <a:r>
              <a:rPr lang="zh-CN" altLang="en-US" dirty="0" smtClean="0">
                <a:sym typeface="+mn-ea"/>
              </a:rPr>
              <a:t>界面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" y="1287780"/>
            <a:ext cx="11748135" cy="4835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0"/>
    </mc:Choice>
    <mc:Fallback>
      <p:transition spd="slow" advTm="257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92481" y="531533"/>
            <a:ext cx="7315200" cy="341874"/>
          </a:xfrm>
        </p:spPr>
        <p:txBody>
          <a:bodyPr/>
          <a:lstStyle/>
          <a:p>
            <a:r>
              <a:rPr lang="en-US" altLang="zh-CN" dirty="0" smtClean="0">
                <a:sym typeface="+mn-ea"/>
              </a:rPr>
              <a:t>8. </a:t>
            </a:r>
            <a:r>
              <a:rPr lang="zh-CN" altLang="en-US" dirty="0" smtClean="0">
                <a:sym typeface="+mn-ea"/>
              </a:rPr>
              <a:t>实验结果及</a:t>
            </a:r>
            <a:r>
              <a:rPr lang="zh-CN" altLang="en-US" smtClean="0">
                <a:sym typeface="+mn-ea"/>
              </a:rPr>
              <a:t>演示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61315" y="1673860"/>
            <a:ext cx="4991100" cy="207264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- YOLO + Retina + RapidOCR</a:t>
            </a:r>
            <a:endParaRPr lang="en-US" altLang="zh-CN" sz="2800" b="1">
              <a:solidFill>
                <a:srgbClr val="000000"/>
              </a:solidFill>
              <a:latin typeface="Times New Roman Bold" panose="02020703060505090304" charset="0"/>
              <a:ea typeface="Times New Roman" panose="02020703060505090304"/>
              <a:cs typeface="Times New Roman Bold" panose="02020703060505090304" charset="0"/>
            </a:endParaRPr>
          </a:p>
          <a:p>
            <a:endParaRPr lang="en-US" altLang="zh-CN" sz="2800" b="1">
              <a:solidFill>
                <a:srgbClr val="000000"/>
              </a:solidFill>
              <a:latin typeface="Times New Roman Bold" panose="02020703060505090304" charset="0"/>
              <a:ea typeface="Times New Roman" panose="02020703060505090304"/>
              <a:cs typeface="Times New Roman Bold" panose="02020703060505090304" charset="0"/>
            </a:endParaRPr>
          </a:p>
          <a:p>
            <a:r>
              <a:rPr lang="en-US" altLang="zh-CN" sz="2800" b="1">
                <a:solidFill>
                  <a:srgbClr val="FF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- 96.09%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 accuracy on 997 CCPD images</a:t>
            </a:r>
            <a:endParaRPr lang="en-US" altLang="zh-CN" sz="2800" b="1">
              <a:solidFill>
                <a:srgbClr val="000000"/>
              </a:solidFill>
              <a:latin typeface="Times New Roman Bold" panose="02020703060505090304" charset="0"/>
              <a:ea typeface="Times New Roman" panose="02020703060505090304"/>
              <a:cs typeface="Times New Roman Bold" panose="0202070306050509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9415" y="1127760"/>
            <a:ext cx="6294120" cy="5260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74"/>
    </mc:Choice>
    <mc:Fallback>
      <p:transition spd="slow" advTm="3967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9. </a:t>
            </a:r>
            <a:r>
              <a:rPr lang="zh-CN" altLang="en-US" smtClean="0"/>
              <a:t>异常处理</a:t>
            </a:r>
            <a:endParaRPr lang="zh-CN" altLang="en-US" smtClean="0"/>
          </a:p>
        </p:txBody>
      </p:sp>
      <p:sp>
        <p:nvSpPr>
          <p:cNvPr id="4" name="文本框 3"/>
          <p:cNvSpPr txBox="1"/>
          <p:nvPr/>
        </p:nvSpPr>
        <p:spPr>
          <a:xfrm>
            <a:off x="792481" y="1132115"/>
            <a:ext cx="1060235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zh-CN" sz="2400" b="1" dirty="0" smtClean="0">
              <a:latin typeface="+mj-ea"/>
              <a:ea typeface="+mj-ea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en-US" altLang="zh-CN" sz="2400" b="1" dirty="0">
              <a:latin typeface="+mj-ea"/>
              <a:ea typeface="+mj-ea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pitchFamily="2" charset="2"/>
              <a:buChar char="p"/>
            </a:pPr>
            <a:endParaRPr lang="zh-CN" altLang="en-US" sz="2400" b="1" dirty="0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2480" y="1546225"/>
            <a:ext cx="10601960" cy="4211320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- 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若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YOLO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识别到多块车牌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，YOLO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只输出置信度最高的一块</a:t>
            </a:r>
            <a:endParaRPr lang="en-US" altLang="zh-CN" sz="2800" b="1">
              <a:solidFill>
                <a:srgbClr val="000000"/>
              </a:solidFill>
              <a:latin typeface="Times New Roman Bold" panose="02020703060505090304" charset="0"/>
              <a:ea typeface="Times New Roman" panose="02020703060505090304"/>
              <a:cs typeface="Times New Roman Bold" panose="0202070306050509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- 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若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YOLO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无法识别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，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直接使用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RetinaNet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定位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车牌</a:t>
            </a:r>
            <a:endParaRPr lang="zh-CN" altLang="en-US" sz="2800" b="1">
              <a:solidFill>
                <a:srgbClr val="000000"/>
              </a:solidFill>
              <a:latin typeface="Times New Roman Bold" panose="02020703060505090304" charset="0"/>
              <a:ea typeface="Times New Roman" panose="02020703060505090304"/>
              <a:cs typeface="Times New Roman Bold" panose="0202070306050509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- 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若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YOLO / Retina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均定位失败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，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直接使用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RapidOCR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识别</a:t>
            </a:r>
            <a:endParaRPr lang="zh-CN" altLang="en-US" sz="2800" b="1">
              <a:solidFill>
                <a:srgbClr val="000000"/>
              </a:solidFill>
              <a:latin typeface="Times New Roman Bold" panose="02020703060505090304" charset="0"/>
              <a:ea typeface="Times New Roman" panose="02020703060505090304"/>
              <a:cs typeface="Times New Roman Bold" panose="0202070306050509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- 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若识别格式异常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，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显示“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识别错误”</a:t>
            </a:r>
            <a:endParaRPr lang="zh-CN" altLang="en-US" sz="2800" b="1">
              <a:solidFill>
                <a:srgbClr val="000000"/>
              </a:solidFill>
              <a:latin typeface="Times New Roman Bold" panose="02020703060505090304" charset="0"/>
              <a:ea typeface="Times New Roman" panose="02020703060505090304"/>
              <a:cs typeface="Times New Roman Bold" panose="0202070306050509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- 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若中途抛出异常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，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显示“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识别错误”</a:t>
            </a:r>
            <a:endParaRPr lang="zh-CN" altLang="en-US" sz="2800" b="1">
              <a:solidFill>
                <a:srgbClr val="000000"/>
              </a:solidFill>
              <a:latin typeface="Times New Roman Bold" panose="02020703060505090304" charset="0"/>
              <a:ea typeface="Times New Roman" panose="02020703060505090304"/>
              <a:cs typeface="Times New Roman Bold" panose="0202070306050509030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- 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非法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输入格式</a:t>
            </a:r>
            <a:r>
              <a:rPr lang="en-US" altLang="zh-CN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：</a:t>
            </a:r>
            <a:r>
              <a:rPr lang="zh-CN" altLang="en-US" sz="2800" b="1">
                <a:solidFill>
                  <a:srgbClr val="000000"/>
                </a:solidFill>
                <a:latin typeface="Times New Roman Bold" panose="02020703060505090304" charset="0"/>
                <a:ea typeface="Times New Roman" panose="02020703060505090304"/>
                <a:cs typeface="Times New Roman Bold" panose="02020703060505090304" charset="0"/>
              </a:rPr>
              <a:t>文件选择限制</a:t>
            </a:r>
            <a:endParaRPr lang="zh-CN" altLang="en-US" sz="2800" b="1">
              <a:solidFill>
                <a:srgbClr val="000000"/>
              </a:solidFill>
              <a:latin typeface="Times New Roman Bold" panose="02020703060505090304" charset="0"/>
              <a:ea typeface="Times New Roman" panose="02020703060505090304"/>
              <a:cs typeface="Times New Roman Bold" panose="0202070306050509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39"/>
    </mc:Choice>
    <mc:Fallback>
      <p:transition spd="slow" advTm="4623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A_图片 56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74" y="-73"/>
            <a:ext cx="12188827" cy="69464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0" name="PA_矩形 619"/>
          <p:cNvSpPr/>
          <p:nvPr>
            <p:custDataLst>
              <p:tags r:id="rId3"/>
            </p:custDataLst>
          </p:nvPr>
        </p:nvSpPr>
        <p:spPr>
          <a:xfrm>
            <a:off x="3173" y="1765531"/>
            <a:ext cx="12188827" cy="2925826"/>
          </a:xfrm>
          <a:prstGeom prst="rect">
            <a:avLst/>
          </a:prstGeom>
          <a:solidFill>
            <a:srgbClr val="1B4F7F"/>
          </a:solidFill>
          <a:ln>
            <a:noFill/>
          </a:ln>
          <a:effectLst>
            <a:outerShdw blurRad="50800" dist="50800" dir="5400000" sx="94000" sy="94000" algn="ctr" rotWithShape="0">
              <a:srgbClr val="000000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843" name="PA_文本框 7"/>
          <p:cNvSpPr/>
          <p:nvPr>
            <p:custDataLst>
              <p:tags r:id="rId4"/>
            </p:custDataLst>
          </p:nvPr>
        </p:nvSpPr>
        <p:spPr>
          <a:xfrm>
            <a:off x="1362075" y="2664460"/>
            <a:ext cx="946721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5395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微软雅黑" panose="020B0503020204020204" pitchFamily="34" charset="-122"/>
              </a:rPr>
              <a:t>谢谢</a:t>
            </a:r>
            <a:r>
              <a:rPr lang="en-US" altLang="zh-CN" sz="5395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  <a:sym typeface="微软雅黑" panose="020B0503020204020204" pitchFamily="34" charset="-122"/>
              </a:rPr>
              <a:t>!</a:t>
            </a:r>
            <a:endParaRPr lang="en-US" altLang="zh-CN" sz="5395" b="1" dirty="0">
              <a:solidFill>
                <a:schemeClr val="accent6">
                  <a:lumMod val="20000"/>
                  <a:lumOff val="80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43938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616075" y="1207770"/>
            <a:ext cx="85782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       </a:t>
            </a:r>
            <a:r>
              <a:rPr lang="zh-CN" altLang="en-US" sz="2000" dirty="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车牌识别技术作为智慧城市中自动化交通管理的核心技术，在城市交通道路信息管理上具有关键的作用。基于</a:t>
            </a:r>
            <a:r>
              <a:rPr lang="zh-CN" altLang="en-US" sz="2000" dirty="0" smtClean="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机器视觉的</a:t>
            </a:r>
            <a:r>
              <a:rPr lang="zh-CN" altLang="en-US" sz="2000" dirty="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车牌识别技术能够快速准确地获得行驶车辆的车牌数字化信息，实现行驶车辆的自动化检测与管理，降低了人力成本的同时加快了处理效率，具有重要研究价值。</a:t>
            </a:r>
            <a:endParaRPr lang="zh-CN" altLang="en-US" sz="2000" dirty="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96"/>
          <a:stretch>
            <a:fillRect/>
          </a:stretch>
        </p:blipFill>
        <p:spPr bwMode="auto">
          <a:xfrm>
            <a:off x="4656193" y="3252426"/>
            <a:ext cx="2498614" cy="236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63" y="3252426"/>
            <a:ext cx="2498615" cy="236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22" y="3252426"/>
            <a:ext cx="2340836" cy="23643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453456" y="5568626"/>
            <a:ext cx="117722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道路抓拍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4963886" y="5572877"/>
            <a:ext cx="195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   违章停车记录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677402" y="5568626"/>
            <a:ext cx="2183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 小区车辆进出管理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1616564" y="3151129"/>
            <a:ext cx="8577873" cy="2956139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3200">
              <a:solidFill>
                <a:prstClr val="white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课题</a:t>
            </a:r>
            <a:r>
              <a:rPr lang="zh-CN" altLang="en-US" dirty="0"/>
              <a:t>背景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9"/>
    </mc:Choice>
    <mc:Fallback>
      <p:transition spd="slow" advTm="1336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zh-CN" altLang="en-US" dirty="0" smtClean="0"/>
              <a:t>基本流程</a:t>
            </a:r>
            <a:endParaRPr lang="zh-CN" altLang="en-US" dirty="0"/>
          </a:p>
        </p:txBody>
      </p:sp>
      <p:pic>
        <p:nvPicPr>
          <p:cNvPr id="4" name="图片 3" descr="streaml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380" y="1431925"/>
            <a:ext cx="10605770" cy="4291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08"/>
    </mc:Choice>
    <mc:Fallback>
      <p:transition spd="slow" advTm="1490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车牌定位</a:t>
            </a:r>
            <a:r>
              <a:rPr lang="en-US" altLang="zh-CN" dirty="0" smtClean="0"/>
              <a:t>-</a:t>
            </a:r>
            <a:r>
              <a:rPr lang="zh-CN" altLang="en-US" dirty="0" smtClean="0"/>
              <a:t>传统</a:t>
            </a:r>
            <a:r>
              <a:rPr lang="en-US" altLang="zh-CN" dirty="0" smtClean="0"/>
              <a:t>CV</a:t>
            </a:r>
            <a:r>
              <a:rPr lang="zh-CN" altLang="en-US" dirty="0" smtClean="0"/>
              <a:t>方法</a:t>
            </a:r>
            <a:endParaRPr lang="zh-CN" altLang="en-US" dirty="0" smtClean="0"/>
          </a:p>
        </p:txBody>
      </p:sp>
      <p:pic>
        <p:nvPicPr>
          <p:cNvPr id="3" name="图片 2" descr="c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2260600"/>
            <a:ext cx="11556365" cy="251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66"/>
    </mc:Choice>
    <mc:Fallback>
      <p:transition spd="slow" advTm="1186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3. </a:t>
            </a:r>
            <a:r>
              <a:rPr lang="zh-CN" altLang="en-US" dirty="0" smtClean="0">
                <a:sym typeface="+mn-ea"/>
              </a:rPr>
              <a:t>车牌定位</a:t>
            </a:r>
            <a:r>
              <a:rPr lang="en-US" altLang="zh-CN" dirty="0" smtClean="0">
                <a:sym typeface="+mn-ea"/>
              </a:rPr>
              <a:t>-</a:t>
            </a:r>
            <a:r>
              <a:rPr lang="zh-CN" altLang="en-US" dirty="0" smtClean="0">
                <a:sym typeface="+mn-ea"/>
              </a:rPr>
              <a:t>传统</a:t>
            </a:r>
            <a:r>
              <a:rPr lang="en-US" altLang="zh-CN" dirty="0" smtClean="0">
                <a:sym typeface="+mn-ea"/>
              </a:rPr>
              <a:t>CV</a:t>
            </a:r>
            <a:r>
              <a:rPr lang="zh-CN" altLang="en-US" dirty="0" smtClean="0">
                <a:sym typeface="+mn-ea"/>
              </a:rPr>
              <a:t>方法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1465" y="1131570"/>
            <a:ext cx="6491605" cy="5169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3. </a:t>
            </a:r>
            <a:r>
              <a:rPr lang="zh-CN" altLang="en-US" dirty="0" smtClean="0">
                <a:sym typeface="+mn-ea"/>
              </a:rPr>
              <a:t>车牌定位</a:t>
            </a:r>
            <a:r>
              <a:rPr lang="en-US" altLang="zh-CN" dirty="0" smtClean="0">
                <a:sym typeface="+mn-ea"/>
              </a:rPr>
              <a:t>-YOLO &amp; Retina</a:t>
            </a:r>
            <a:r>
              <a:rPr lang="en-US" altLang="zh-CN" dirty="0" smtClean="0">
                <a:sym typeface="+mn-ea"/>
              </a:rPr>
              <a:t>Net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1122045"/>
            <a:ext cx="4468495" cy="5011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35" y="1254760"/>
            <a:ext cx="4664710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3"/>
    </mc:Choice>
    <mc:Fallback>
      <p:transition spd="slow" advTm="1467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4. </a:t>
            </a:r>
            <a:r>
              <a:rPr lang="zh-CN" altLang="en-US" dirty="0" smtClean="0">
                <a:sym typeface="+mn-ea"/>
              </a:rPr>
              <a:t>颜色识别</a:t>
            </a:r>
            <a:r>
              <a:rPr lang="en-US" altLang="zh-CN" dirty="0" smtClean="0">
                <a:sym typeface="+mn-ea"/>
              </a:rPr>
              <a:t>-</a:t>
            </a:r>
            <a:r>
              <a:rPr lang="en-US" altLang="zh-CN" dirty="0" smtClean="0">
                <a:sym typeface="+mn-ea"/>
              </a:rPr>
              <a:t>HSV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045" y="2691765"/>
            <a:ext cx="8018780" cy="2838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724660"/>
            <a:ext cx="5410200" cy="59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0"/>
    </mc:Choice>
    <mc:Fallback>
      <p:transition spd="slow" advTm="257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4. </a:t>
            </a:r>
            <a:r>
              <a:rPr lang="zh-CN" altLang="en-US" dirty="0" smtClean="0">
                <a:sym typeface="+mn-ea"/>
              </a:rPr>
              <a:t>颜色识别</a:t>
            </a:r>
            <a:r>
              <a:rPr lang="en-US" altLang="zh-CN" dirty="0" smtClean="0">
                <a:sym typeface="+mn-ea"/>
              </a:rPr>
              <a:t>-</a:t>
            </a:r>
            <a:r>
              <a:rPr lang="en-US" altLang="zh-CN" dirty="0" smtClean="0">
                <a:sym typeface="+mn-ea"/>
              </a:rPr>
              <a:t>HSV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1630" y="1258570"/>
            <a:ext cx="8968105" cy="4992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0"/>
    </mc:Choice>
    <mc:Fallback>
      <p:transition spd="slow" advTm="257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5. </a:t>
            </a:r>
            <a:r>
              <a:rPr lang="zh-CN" altLang="en-US" dirty="0" smtClean="0">
                <a:sym typeface="+mn-ea"/>
              </a:rPr>
              <a:t>透视变换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4995" y="1414780"/>
            <a:ext cx="6402705" cy="4028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837055"/>
            <a:ext cx="5700395" cy="318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0"/>
    </mc:Choice>
    <mc:Fallback>
      <p:transition spd="slow" advTm="257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KSO_WM_UNIT_PLACING_PICTURE_USER_VIEWPORT" val="{&quot;height&quot;:3723.448818897638,&quot;width&quot;:3934.8251968503937}"/>
</p:tagLst>
</file>

<file path=ppt/tags/tag12.xml><?xml version="1.0" encoding="utf-8"?>
<p:tagLst xmlns:p="http://schemas.openxmlformats.org/presentationml/2006/main">
  <p:tag name="KSO_WM_UNIT_PLACING_PICTURE_USER_VIEWPORT" val="{&quot;height&quot;:3723.4503937007876,&quot;width&quot;:3934.8267716535433}"/>
</p:tagLst>
</file>

<file path=ppt/tags/tag13.xml><?xml version="1.0" encoding="utf-8"?>
<p:tagLst xmlns:p="http://schemas.openxmlformats.org/presentationml/2006/main">
  <p:tag name="KSO_WM_UNIT_PLACING_PICTURE_USER_VIEWPORT" val="{&quot;height&quot;:3723.448818897638,&quot;width&quot;:3686.3559055118108}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UPC专属模板字体方案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</Words>
  <Application>WPS 表格</Application>
  <PresentationFormat>宽屏</PresentationFormat>
  <Paragraphs>59</Paragraphs>
  <Slides>16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52" baseType="lpstr">
      <vt:lpstr>Arial</vt:lpstr>
      <vt:lpstr>宋体</vt:lpstr>
      <vt:lpstr>Wingdings</vt:lpstr>
      <vt:lpstr>汉仪书宋二KW</vt:lpstr>
      <vt:lpstr>微软雅黑</vt:lpstr>
      <vt:lpstr>汉仪旗黑</vt:lpstr>
      <vt:lpstr>汉仪旗黑-85S</vt:lpstr>
      <vt:lpstr>汉仪中黑KW</vt:lpstr>
      <vt:lpstr>Microsoft YaHei UI</vt:lpstr>
      <vt:lpstr>Impact</vt:lpstr>
      <vt:lpstr>Roboto Light</vt:lpstr>
      <vt:lpstr>方正公文小标宋</vt:lpstr>
      <vt:lpstr>华文新魏</vt:lpstr>
      <vt:lpstr>Calibri</vt:lpstr>
      <vt:lpstr>Times New Roman Bold</vt:lpstr>
      <vt:lpstr>Times New Roman</vt:lpstr>
      <vt:lpstr>Helvetica Neue</vt:lpstr>
      <vt:lpstr>宋体-简</vt:lpstr>
      <vt:lpstr>宋体</vt:lpstr>
      <vt:lpstr>Arial Unicode MS</vt:lpstr>
      <vt:lpstr>等线 Light</vt:lpstr>
      <vt:lpstr>汉仪中等线KW</vt:lpstr>
      <vt:lpstr>Calibri Light</vt:lpstr>
      <vt:lpstr>等线</vt:lpstr>
      <vt:lpstr>Segoe UI</vt:lpstr>
      <vt:lpstr>苹方-简</vt:lpstr>
      <vt:lpstr>Segoe UI Light</vt:lpstr>
      <vt:lpstr>微软雅黑 Light</vt:lpstr>
      <vt:lpstr>Thonburi</vt:lpstr>
      <vt:lpstr>Times New Roman</vt:lpstr>
      <vt:lpstr>Wingdings</vt:lpstr>
      <vt:lpstr>华文新魏</vt:lpstr>
      <vt:lpstr>微软雅黑</vt:lpstr>
      <vt:lpstr>汉仪旗黑-50S</vt:lpstr>
      <vt:lpstr>Office 主题​​</vt:lpstr>
      <vt:lpstr>2_Office 主题​​</vt:lpstr>
      <vt:lpstr>PowerPoint 演示文稿</vt:lpstr>
      <vt:lpstr>1. 课题背景</vt:lpstr>
      <vt:lpstr>2. 基本流程</vt:lpstr>
      <vt:lpstr>3. 车牌定位-传统CV方法</vt:lpstr>
      <vt:lpstr>3. 车牌定位-传统CV方法</vt:lpstr>
      <vt:lpstr>3. 车牌定位-YOLO &amp; RetinaNet</vt:lpstr>
      <vt:lpstr>4. 颜色识别-HSV</vt:lpstr>
      <vt:lpstr>4. 颜色识别-HSV</vt:lpstr>
      <vt:lpstr>5. 透视变换</vt:lpstr>
      <vt:lpstr>6. 车牌识别-字符分割</vt:lpstr>
      <vt:lpstr>6. 车牌识别-ResNet字符识别</vt:lpstr>
      <vt:lpstr>6. 车牌识别-RapidOCR识别</vt:lpstr>
      <vt:lpstr>7. 图形化界面</vt:lpstr>
      <vt:lpstr>8. 实验结果及演示</vt:lpstr>
      <vt:lpstr>9. 异常处理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烨昊</dc:creator>
  <cp:lastModifiedBy>小陈</cp:lastModifiedBy>
  <cp:revision>493</cp:revision>
  <dcterms:created xsi:type="dcterms:W3CDTF">2025-01-18T12:15:59Z</dcterms:created>
  <dcterms:modified xsi:type="dcterms:W3CDTF">2025-01-18T12:15:59Z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8C144D66BC1C578C9AC587676AC8500C_43</vt:lpwstr>
  </property>
  <property fmtid="{D5CDD505-2E9C-101B-9397-08002B2CF9AE}" pid="3" name="KSOProductBuildVer">
    <vt:lpwstr>2052-6.14.0.8924</vt:lpwstr>
  </property>
</Properties>
</file>